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f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B5F500-DB80-BE16-BE24-AA480EF03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456" y="2149010"/>
            <a:ext cx="8458199" cy="21027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4800" dirty="0"/>
              <a:t>미국 </a:t>
            </a:r>
            <a:r>
              <a:rPr lang="ko-KR" altLang="en-US" sz="4800" b="1" dirty="0">
                <a:solidFill>
                  <a:schemeClr val="accent2"/>
                </a:solidFill>
              </a:rPr>
              <a:t>뉴욕</a:t>
            </a:r>
            <a:r>
              <a:rPr lang="en-US" altLang="ko-KR" sz="4800" dirty="0"/>
              <a:t>, </a:t>
            </a:r>
            <a:r>
              <a:rPr lang="ko-KR" altLang="en-US" sz="4800" b="1" dirty="0">
                <a:solidFill>
                  <a:schemeClr val="accent2"/>
                </a:solidFill>
              </a:rPr>
              <a:t>시애틀</a:t>
            </a:r>
            <a:r>
              <a:rPr lang="en-US" altLang="ko-KR" sz="4800" dirty="0"/>
              <a:t> </a:t>
            </a:r>
            <a:r>
              <a:rPr lang="ko-KR" altLang="en-US" sz="4800" dirty="0"/>
              <a:t>시장선거를 </a:t>
            </a:r>
            <a:br>
              <a:rPr lang="en-US" altLang="ko-KR" sz="4800" dirty="0"/>
            </a:br>
            <a:r>
              <a:rPr lang="ko-KR" altLang="en-US" sz="4800" dirty="0"/>
              <a:t>통해 본 진보정책 동향</a:t>
            </a:r>
          </a:p>
        </p:txBody>
      </p:sp>
    </p:spTree>
    <p:extLst>
      <p:ext uri="{BB962C8B-B14F-4D97-AF65-F5344CB8AC3E}">
        <p14:creationId xmlns:p14="http://schemas.microsoft.com/office/powerpoint/2010/main" val="2770177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559FBB-4DA3-34BC-261E-2E9D6E51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18" y="609600"/>
            <a:ext cx="8596668" cy="1320800"/>
          </a:xfrm>
        </p:spPr>
        <p:txBody>
          <a:bodyPr/>
          <a:lstStyle/>
          <a:p>
            <a:r>
              <a:rPr lang="en-US" altLang="ko-KR" dirty="0"/>
              <a:t>DSA</a:t>
            </a:r>
            <a:r>
              <a:rPr lang="ko-KR" altLang="en-US" dirty="0"/>
              <a:t>의 정치 전략 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en-US" altLang="ko-KR" dirty="0"/>
              <a:t>                          ‘</a:t>
            </a:r>
            <a:r>
              <a:rPr lang="ko-KR" altLang="en-US" dirty="0"/>
              <a:t>선거는 </a:t>
            </a:r>
            <a:r>
              <a:rPr lang="ko-KR" altLang="en-US" b="1" dirty="0"/>
              <a:t>민주당</a:t>
            </a:r>
            <a:r>
              <a:rPr lang="ko-KR" altLang="en-US" dirty="0"/>
              <a:t>을 통해</a:t>
            </a:r>
            <a:r>
              <a:rPr lang="en-US" altLang="ko-KR" dirty="0"/>
              <a:t>’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1E766761-776C-7DE6-C330-DC1C23A5F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5837" y="2197164"/>
            <a:ext cx="5822155" cy="3881437"/>
          </a:xfrm>
        </p:spPr>
      </p:pic>
    </p:spTree>
    <p:extLst>
      <p:ext uri="{BB962C8B-B14F-4D97-AF65-F5344CB8AC3E}">
        <p14:creationId xmlns:p14="http://schemas.microsoft.com/office/powerpoint/2010/main" val="103214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FC327F-235B-A8E5-56BF-06873B60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9" y="902208"/>
            <a:ext cx="8596668" cy="1320800"/>
          </a:xfrm>
        </p:spPr>
        <p:txBody>
          <a:bodyPr/>
          <a:lstStyle/>
          <a:p>
            <a:r>
              <a:rPr lang="ko-KR" altLang="en-US" dirty="0"/>
              <a:t>미국의 양당 중심 정치에서 </a:t>
            </a:r>
            <a:br>
              <a:rPr lang="en-US" altLang="ko-KR" dirty="0"/>
            </a:br>
            <a:r>
              <a:rPr lang="en-US" altLang="ko-KR" dirty="0"/>
              <a:t>                                        </a:t>
            </a:r>
            <a:r>
              <a:rPr lang="en-US" altLang="ko-KR" b="1" dirty="0"/>
              <a:t>‘</a:t>
            </a:r>
            <a:r>
              <a:rPr lang="ko-KR" altLang="en-US" b="1" dirty="0"/>
              <a:t>정당</a:t>
            </a:r>
            <a:r>
              <a:rPr lang="en-US" altLang="ko-KR" b="1" dirty="0"/>
              <a:t>’</a:t>
            </a:r>
            <a:r>
              <a:rPr lang="ko-KR" altLang="en-US" dirty="0"/>
              <a:t>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56C12E36-C873-9AA8-E344-29CFA745B5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6463" y="2573736"/>
            <a:ext cx="4183062" cy="2789252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840456E2-3A96-F33E-C64C-39380EB13E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36997" y="2573736"/>
            <a:ext cx="4184650" cy="2353865"/>
          </a:xfrm>
        </p:spPr>
      </p:pic>
    </p:spTree>
    <p:extLst>
      <p:ext uri="{BB962C8B-B14F-4D97-AF65-F5344CB8AC3E}">
        <p14:creationId xmlns:p14="http://schemas.microsoft.com/office/powerpoint/2010/main" val="20474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254003-465C-3972-1541-3A0F91D34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267" y="847344"/>
            <a:ext cx="85966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샌더스</a:t>
            </a:r>
            <a:r>
              <a:rPr lang="ko-KR" altLang="en-US" dirty="0"/>
              <a:t> 돌풍 이후 </a:t>
            </a:r>
            <a:br>
              <a:rPr lang="en-US" altLang="ko-KR" dirty="0"/>
            </a:br>
            <a:r>
              <a:rPr lang="en-US" altLang="ko-KR" dirty="0"/>
              <a:t>                   DSA</a:t>
            </a:r>
            <a:r>
              <a:rPr lang="ko-KR" altLang="en-US" dirty="0"/>
              <a:t>의 약진과 조란 </a:t>
            </a:r>
            <a:r>
              <a:rPr lang="ko-KR" altLang="en-US" dirty="0" err="1"/>
              <a:t>맘다니의</a:t>
            </a:r>
            <a:r>
              <a:rPr lang="ko-KR" altLang="en-US" dirty="0"/>
              <a:t> 성장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0CDC2B91-45AA-6B50-586D-D20D2765D5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2246" y="2787214"/>
            <a:ext cx="4183062" cy="2352972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D198DED5-FA3B-A803-695D-B37C785929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55285" y="2787214"/>
            <a:ext cx="4184650" cy="2353865"/>
          </a:xfrm>
        </p:spPr>
      </p:pic>
    </p:spTree>
    <p:extLst>
      <p:ext uri="{BB962C8B-B14F-4D97-AF65-F5344CB8AC3E}">
        <p14:creationId xmlns:p14="http://schemas.microsoft.com/office/powerpoint/2010/main" val="1543813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79384E-045A-BE0E-8953-82DC0D64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345" y="755904"/>
            <a:ext cx="8596668" cy="1061372"/>
          </a:xfrm>
        </p:spPr>
        <p:txBody>
          <a:bodyPr/>
          <a:lstStyle/>
          <a:p>
            <a:pPr algn="ctr"/>
            <a:r>
              <a:rPr lang="en-US" altLang="ko-KR" b="1" dirty="0"/>
              <a:t>‘</a:t>
            </a:r>
            <a:r>
              <a:rPr lang="ko-KR" altLang="en-US" b="1" dirty="0"/>
              <a:t>뉴욕</a:t>
            </a:r>
            <a:r>
              <a:rPr lang="en-US" altLang="ko-KR" b="1" dirty="0"/>
              <a:t>’</a:t>
            </a:r>
            <a:r>
              <a:rPr lang="ko-KR" altLang="en-US" dirty="0"/>
              <a:t>이라는 공간의 특성 </a:t>
            </a:r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2EAA44DD-F3C0-A083-A13C-D755A1AF3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8634" y="4435305"/>
            <a:ext cx="3599439" cy="576262"/>
          </a:xfrm>
        </p:spPr>
        <p:txBody>
          <a:bodyPr/>
          <a:lstStyle/>
          <a:p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메이어 런던 </a:t>
            </a:r>
            <a:r>
              <a:rPr lang="en-US" altLang="ko-KR" sz="2000" dirty="0">
                <a:solidFill>
                  <a:srgbClr val="92D050"/>
                </a:solidFill>
                <a:latin typeface="+mj-ea"/>
                <a:ea typeface="+mj-ea"/>
              </a:rPr>
              <a:t>/ </a:t>
            </a:r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모리스 </a:t>
            </a:r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힐퀴트</a:t>
            </a:r>
            <a:endParaRPr lang="ko-KR" altLang="en-US" sz="2000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8E9ECA26-D415-9E95-0101-C19900D314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6029" y="2132932"/>
            <a:ext cx="4184650" cy="2302373"/>
          </a:xfrm>
        </p:spPr>
      </p:pic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71BA954B-3D84-F823-2E2B-5853B4D3AD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8073" y="5187028"/>
            <a:ext cx="4832351" cy="435336"/>
          </a:xfrm>
        </p:spPr>
        <p:txBody>
          <a:bodyPr/>
          <a:lstStyle/>
          <a:p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피오렐로</a:t>
            </a:r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 </a:t>
            </a:r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라과디아</a:t>
            </a:r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 </a:t>
            </a:r>
            <a:r>
              <a:rPr lang="en-US" altLang="ko-KR" sz="2000" dirty="0">
                <a:solidFill>
                  <a:srgbClr val="92D050"/>
                </a:solidFill>
                <a:latin typeface="+mj-ea"/>
                <a:ea typeface="+mj-ea"/>
              </a:rPr>
              <a:t>/ </a:t>
            </a:r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비토</a:t>
            </a:r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 </a:t>
            </a:r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마르칸토니오</a:t>
            </a:r>
            <a:endParaRPr lang="ko-KR" altLang="en-US" sz="2000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8D31F21D-702C-6DE9-4A73-45054CB78DA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94832" y="2132932"/>
            <a:ext cx="3493008" cy="3054096"/>
          </a:xfrm>
        </p:spPr>
      </p:pic>
    </p:spTree>
    <p:extLst>
      <p:ext uri="{BB962C8B-B14F-4D97-AF65-F5344CB8AC3E}">
        <p14:creationId xmlns:p14="http://schemas.microsoft.com/office/powerpoint/2010/main" val="1302252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5549E8-EBD8-0258-0419-07CE09DD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28" y="870855"/>
            <a:ext cx="8596668" cy="807720"/>
          </a:xfrm>
        </p:spPr>
        <p:txBody>
          <a:bodyPr/>
          <a:lstStyle/>
          <a:p>
            <a:pPr algn="ctr"/>
            <a:r>
              <a:rPr lang="en-US" altLang="ko-KR" b="1" dirty="0"/>
              <a:t>‘</a:t>
            </a:r>
            <a:r>
              <a:rPr lang="ko-KR" altLang="en-US" b="1" dirty="0"/>
              <a:t>뉴욕</a:t>
            </a:r>
            <a:r>
              <a:rPr lang="en-US" altLang="ko-KR" b="1" dirty="0"/>
              <a:t>’</a:t>
            </a:r>
            <a:r>
              <a:rPr lang="ko-KR" altLang="en-US" dirty="0"/>
              <a:t>이라는 공간의 특성 </a:t>
            </a:r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D7D112DA-6804-B79E-1AC2-10B196737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9907" y="4708129"/>
            <a:ext cx="2168039" cy="400842"/>
          </a:xfrm>
        </p:spPr>
        <p:txBody>
          <a:bodyPr/>
          <a:lstStyle/>
          <a:p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데이비드 </a:t>
            </a:r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딘킨스</a:t>
            </a:r>
            <a:endParaRPr lang="ko-KR" altLang="en-US" sz="2000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D57F9E32-B6C6-61FC-CF9C-195E0915F6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1602" y="2318147"/>
            <a:ext cx="4184650" cy="2351822"/>
          </a:xfrm>
        </p:spPr>
      </p:pic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700E7033-8E1E-2D36-F1D3-46E6A9C06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09590" y="5108971"/>
            <a:ext cx="3845306" cy="474314"/>
          </a:xfrm>
        </p:spPr>
        <p:txBody>
          <a:bodyPr/>
          <a:lstStyle/>
          <a:p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알렉산드리아 </a:t>
            </a:r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오카시오코르테스</a:t>
            </a:r>
            <a:endParaRPr lang="ko-KR" altLang="en-US" sz="2000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3FB05EB0-6A04-81BE-13B5-282251E418F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81130" y="2318147"/>
            <a:ext cx="4186237" cy="2790824"/>
          </a:xfrm>
        </p:spPr>
      </p:pic>
    </p:spTree>
    <p:extLst>
      <p:ext uri="{BB962C8B-B14F-4D97-AF65-F5344CB8AC3E}">
        <p14:creationId xmlns:p14="http://schemas.microsoft.com/office/powerpoint/2010/main" val="1015529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CC0C67-44AC-F9FD-762F-AC365ACA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53" y="550879"/>
            <a:ext cx="85966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맘다니</a:t>
            </a:r>
            <a:r>
              <a:rPr lang="ko-KR" altLang="en-US" dirty="0"/>
              <a:t> 바람의 배경이 된 </a:t>
            </a:r>
            <a:br>
              <a:rPr lang="en-US" altLang="ko-KR" dirty="0"/>
            </a:br>
            <a:r>
              <a:rPr lang="en-US" altLang="ko-KR" dirty="0"/>
              <a:t>                                </a:t>
            </a:r>
            <a:r>
              <a:rPr lang="ko-KR" altLang="en-US" b="1" dirty="0"/>
              <a:t>뉴욕 민주당의 구태 정치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F9B327-3C03-CE5B-73CD-8C5241163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0759" y="5530359"/>
            <a:ext cx="2105166" cy="283465"/>
          </a:xfrm>
        </p:spPr>
        <p:txBody>
          <a:bodyPr/>
          <a:lstStyle/>
          <a:p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앤드루</a:t>
            </a:r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 </a:t>
            </a:r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쿠오모</a:t>
            </a:r>
            <a:endParaRPr lang="ko-KR" altLang="en-US" sz="2000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E9755D50-4B17-9AFA-68B7-59917CC1C5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1017" y="2545969"/>
            <a:ext cx="4184650" cy="2791128"/>
          </a:xfrm>
        </p:spPr>
      </p:pic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8B0A0DA-C683-15BD-99EB-BAB6A0FD7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0859" y="5336793"/>
            <a:ext cx="1833625" cy="446486"/>
          </a:xfrm>
        </p:spPr>
        <p:txBody>
          <a:bodyPr/>
          <a:lstStyle/>
          <a:p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에릭 애덤스</a:t>
            </a:r>
          </a:p>
        </p:txBody>
      </p:sp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4BAAC1D4-91C4-9680-AFD4-AB9549DF1A6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44554" y="2545969"/>
            <a:ext cx="4186237" cy="2790824"/>
          </a:xfrm>
        </p:spPr>
      </p:pic>
    </p:spTree>
    <p:extLst>
      <p:ext uri="{BB962C8B-B14F-4D97-AF65-F5344CB8AC3E}">
        <p14:creationId xmlns:p14="http://schemas.microsoft.com/office/powerpoint/2010/main" val="3222692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C487A5-A17C-7D97-7391-9B7FB7B5D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10" y="472440"/>
            <a:ext cx="85966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맘다니</a:t>
            </a:r>
            <a:r>
              <a:rPr lang="ko-KR" altLang="en-US" dirty="0"/>
              <a:t> 바람의 진원 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en-US" altLang="ko-KR" dirty="0"/>
              <a:t>                           </a:t>
            </a:r>
            <a:r>
              <a:rPr lang="ko-KR" altLang="en-US" b="1" dirty="0"/>
              <a:t>호별 방문 선거운동 </a:t>
            </a:r>
            <a:r>
              <a:rPr lang="en-US" altLang="ko-KR" b="1" dirty="0"/>
              <a:t>canvass</a:t>
            </a:r>
            <a:endParaRPr lang="ko-KR" altLang="en-US" b="1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F013D67-4BEF-3D09-B757-DD3FB2BA1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0030" y="2357819"/>
            <a:ext cx="5823577" cy="3881437"/>
          </a:xfrm>
        </p:spPr>
      </p:pic>
    </p:spTree>
    <p:extLst>
      <p:ext uri="{BB962C8B-B14F-4D97-AF65-F5344CB8AC3E}">
        <p14:creationId xmlns:p14="http://schemas.microsoft.com/office/powerpoint/2010/main" val="3138254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EB20B871-F15A-C849-8916-55B0FDE3A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48" y="490728"/>
            <a:ext cx="85966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민주당 예비경선과 정치제도 개혁 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en-US" altLang="ko-KR" dirty="0"/>
              <a:t>                         </a:t>
            </a:r>
            <a:r>
              <a:rPr lang="ko-KR" altLang="en-US" b="1" dirty="0"/>
              <a:t>브래드 </a:t>
            </a:r>
            <a:r>
              <a:rPr lang="ko-KR" altLang="en-US" b="1" dirty="0" err="1"/>
              <a:t>랜더</a:t>
            </a:r>
            <a:r>
              <a:rPr lang="en-US" altLang="ko-KR" b="1" dirty="0"/>
              <a:t>,</a:t>
            </a:r>
            <a:r>
              <a:rPr lang="ko-KR" altLang="en-US" b="1" dirty="0"/>
              <a:t> </a:t>
            </a:r>
            <a:r>
              <a:rPr lang="ko-KR" altLang="en-US" b="1" dirty="0" err="1"/>
              <a:t>즉석결선투표제</a:t>
            </a:r>
            <a:endParaRPr lang="ko-KR" altLang="en-US" b="1" dirty="0"/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2E96A241-EE02-61AD-B65E-466DB32FF8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4875" y="2325059"/>
            <a:ext cx="3105149" cy="3881437"/>
          </a:xfrm>
        </p:spPr>
      </p:pic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826F1A81-2501-4631-19CD-16FFE7E912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29653" y="2400198"/>
            <a:ext cx="4184650" cy="1929588"/>
          </a:xfrm>
        </p:spPr>
      </p:pic>
    </p:spTree>
    <p:extLst>
      <p:ext uri="{BB962C8B-B14F-4D97-AF65-F5344CB8AC3E}">
        <p14:creationId xmlns:p14="http://schemas.microsoft.com/office/powerpoint/2010/main" val="707575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FA1824C0-238A-EB85-8A0C-6DACFDA5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33" y="673608"/>
            <a:ext cx="8596668" cy="1320800"/>
          </a:xfrm>
        </p:spPr>
        <p:txBody>
          <a:bodyPr/>
          <a:lstStyle/>
          <a:p>
            <a:r>
              <a:rPr lang="ko-KR" altLang="en-US" dirty="0"/>
              <a:t>선거운동의 기본 컨셉 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en-US" altLang="ko-KR" dirty="0"/>
              <a:t>                                   </a:t>
            </a:r>
            <a:r>
              <a:rPr lang="en-US" altLang="ko-KR" b="1" dirty="0"/>
              <a:t>affordability</a:t>
            </a:r>
            <a:endParaRPr lang="ko-KR" altLang="en-US" b="1" dirty="0"/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4D193F3B-F432-17A9-7D3E-E28015CF3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548" y="2124012"/>
            <a:ext cx="6893038" cy="3881437"/>
          </a:xfrm>
        </p:spPr>
      </p:pic>
    </p:spTree>
    <p:extLst>
      <p:ext uri="{BB962C8B-B14F-4D97-AF65-F5344CB8AC3E}">
        <p14:creationId xmlns:p14="http://schemas.microsoft.com/office/powerpoint/2010/main" val="4022081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5CB698-026E-EB62-D51A-4C8A3A62F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098372"/>
            <a:ext cx="9482328" cy="771144"/>
          </a:xfrm>
        </p:spPr>
        <p:txBody>
          <a:bodyPr/>
          <a:lstStyle/>
          <a:p>
            <a:r>
              <a:rPr lang="ko-KR" altLang="en-US" dirty="0"/>
              <a:t>정책</a:t>
            </a:r>
            <a:r>
              <a:rPr lang="en-US" altLang="ko-KR" dirty="0"/>
              <a:t>1 : </a:t>
            </a:r>
            <a:r>
              <a:rPr lang="ko-KR" altLang="en-US" b="1" dirty="0"/>
              <a:t>임대료 동결 </a:t>
            </a:r>
            <a:r>
              <a:rPr lang="en-US" altLang="ko-KR" dirty="0"/>
              <a:t>/ </a:t>
            </a:r>
            <a:r>
              <a:rPr lang="ko-KR" altLang="en-US" b="1" dirty="0"/>
              <a:t>공공주택 </a:t>
            </a:r>
            <a:r>
              <a:rPr lang="en-US" altLang="ko-KR" b="1" dirty="0"/>
              <a:t>20</a:t>
            </a:r>
            <a:r>
              <a:rPr lang="ko-KR" altLang="en-US" b="1" dirty="0"/>
              <a:t>만호 공급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0AFE995B-2E69-F34F-23B3-F00725DC7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4446" y="2421454"/>
            <a:ext cx="4183062" cy="2788010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1351E3AB-A0C0-0468-EF1E-71ACC47633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74157" y="2421454"/>
            <a:ext cx="4184650" cy="2353865"/>
          </a:xfrm>
        </p:spPr>
      </p:pic>
    </p:spTree>
    <p:extLst>
      <p:ext uri="{BB962C8B-B14F-4D97-AF65-F5344CB8AC3E}">
        <p14:creationId xmlns:p14="http://schemas.microsoft.com/office/powerpoint/2010/main" val="1908588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273C3B-B80F-D488-2A5C-B29D4797C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68" y="749808"/>
            <a:ext cx="8596668" cy="167335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2010</a:t>
            </a:r>
            <a:r>
              <a:rPr lang="ko-KR" altLang="en-US" dirty="0"/>
              <a:t>년대 이후 각</a:t>
            </a:r>
            <a:r>
              <a:rPr lang="en-US" altLang="ko-KR" dirty="0"/>
              <a:t> </a:t>
            </a:r>
            <a:r>
              <a:rPr lang="ko-KR" altLang="en-US" dirty="0"/>
              <a:t>국의</a:t>
            </a:r>
            <a:r>
              <a:rPr lang="en-US" altLang="ko-KR" dirty="0"/>
              <a:t> </a:t>
            </a:r>
            <a:r>
              <a:rPr lang="ko-KR" altLang="en-US" dirty="0"/>
              <a:t>정치 지형 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en-US" altLang="ko-KR" dirty="0"/>
              <a:t>              </a:t>
            </a:r>
            <a:r>
              <a:rPr lang="ko-KR" altLang="en-US" b="1" dirty="0"/>
              <a:t>극중 현상유지 세력</a:t>
            </a:r>
            <a:r>
              <a:rPr lang="ko-KR" altLang="en-US" dirty="0"/>
              <a:t> </a:t>
            </a:r>
            <a:r>
              <a:rPr lang="en-US" altLang="ko-KR" dirty="0"/>
              <a:t>vs </a:t>
            </a:r>
            <a:r>
              <a:rPr lang="ko-KR" altLang="en-US" b="1" dirty="0"/>
              <a:t>극우 도전세력</a:t>
            </a: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E0D00957-4B3E-4715-83EA-AE7A03F2D1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6468" y="2636661"/>
            <a:ext cx="4184650" cy="2353865"/>
          </a:xfrm>
        </p:spPr>
      </p:pic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5BDD1821-9F17-302E-6A91-0EE54672DD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64915" y="2636661"/>
            <a:ext cx="4186237" cy="3139677"/>
          </a:xfrm>
        </p:spPr>
      </p:pic>
    </p:spTree>
    <p:extLst>
      <p:ext uri="{BB962C8B-B14F-4D97-AF65-F5344CB8AC3E}">
        <p14:creationId xmlns:p14="http://schemas.microsoft.com/office/powerpoint/2010/main" val="3656308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2D87F7-92FF-86AD-3468-AE054A6E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451" y="893064"/>
            <a:ext cx="5414125" cy="752856"/>
          </a:xfrm>
        </p:spPr>
        <p:txBody>
          <a:bodyPr/>
          <a:lstStyle/>
          <a:p>
            <a:r>
              <a:rPr lang="ko-KR" altLang="en-US" dirty="0"/>
              <a:t>정책</a:t>
            </a:r>
            <a:r>
              <a:rPr lang="en-US" altLang="ko-KR" dirty="0"/>
              <a:t>2 : </a:t>
            </a:r>
            <a:r>
              <a:rPr lang="ko-KR" altLang="en-US" b="1" dirty="0"/>
              <a:t>무상 어린이 돌봄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EC95DA30-1D59-A6EB-9579-E10C6B863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7890" y="1955483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796544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6D45FE-FC16-C951-A7B8-CE254F36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62" y="984504"/>
            <a:ext cx="8596668" cy="752856"/>
          </a:xfrm>
        </p:spPr>
        <p:txBody>
          <a:bodyPr/>
          <a:lstStyle/>
          <a:p>
            <a:pPr algn="ctr"/>
            <a:r>
              <a:rPr lang="ko-KR" altLang="en-US" dirty="0"/>
              <a:t>정책</a:t>
            </a:r>
            <a:r>
              <a:rPr lang="en-US" altLang="ko-KR" dirty="0"/>
              <a:t>3 : </a:t>
            </a:r>
            <a:r>
              <a:rPr lang="ko-KR" altLang="en-US" b="1" dirty="0"/>
              <a:t>시영 식료품점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B1A3F5F0-E5A6-2059-F877-DE3FF2694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893" y="2124012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val="3872187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665AFE-BCAF-C08A-74EC-E93F0EACD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88" y="911352"/>
            <a:ext cx="8596668" cy="697992"/>
          </a:xfrm>
        </p:spPr>
        <p:txBody>
          <a:bodyPr/>
          <a:lstStyle/>
          <a:p>
            <a:pPr algn="ctr"/>
            <a:r>
              <a:rPr lang="ko-KR" altLang="en-US" dirty="0"/>
              <a:t>정책</a:t>
            </a:r>
            <a:r>
              <a:rPr lang="en-US" altLang="ko-KR" dirty="0"/>
              <a:t>4 : </a:t>
            </a:r>
            <a:r>
              <a:rPr lang="ko-KR" altLang="en-US" b="1" dirty="0"/>
              <a:t>무상 공공 버스 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58FF6C0D-B298-2413-38B5-6805347C8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3174" y="2065211"/>
            <a:ext cx="6902345" cy="3881437"/>
          </a:xfrm>
        </p:spPr>
      </p:pic>
    </p:spTree>
    <p:extLst>
      <p:ext uri="{BB962C8B-B14F-4D97-AF65-F5344CB8AC3E}">
        <p14:creationId xmlns:p14="http://schemas.microsoft.com/office/powerpoint/2010/main" val="2576686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4AEE2F0-E733-8330-298E-92DEE062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38784"/>
            <a:ext cx="8596668" cy="688848"/>
          </a:xfrm>
        </p:spPr>
        <p:txBody>
          <a:bodyPr/>
          <a:lstStyle/>
          <a:p>
            <a:pPr algn="ctr"/>
            <a:r>
              <a:rPr lang="ko-KR" altLang="en-US" dirty="0"/>
              <a:t>정책</a:t>
            </a:r>
            <a:r>
              <a:rPr lang="en-US" altLang="ko-KR" dirty="0"/>
              <a:t>5 : </a:t>
            </a:r>
            <a:r>
              <a:rPr lang="ko-KR" altLang="en-US" b="1" dirty="0"/>
              <a:t>녹색학교계획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6C318ABB-07CE-8A8A-1585-D3C34B1E6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3503" y="2037779"/>
            <a:ext cx="8136552" cy="3881437"/>
          </a:xfrm>
        </p:spPr>
      </p:pic>
    </p:spTree>
    <p:extLst>
      <p:ext uri="{BB962C8B-B14F-4D97-AF65-F5344CB8AC3E}">
        <p14:creationId xmlns:p14="http://schemas.microsoft.com/office/powerpoint/2010/main" val="2771406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27D13D-6820-2AFC-B7F1-BB157E61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68" y="935510"/>
            <a:ext cx="8596668" cy="789432"/>
          </a:xfrm>
        </p:spPr>
        <p:txBody>
          <a:bodyPr/>
          <a:lstStyle/>
          <a:p>
            <a:pPr algn="ctr"/>
            <a:r>
              <a:rPr lang="ko-KR" altLang="en-US" dirty="0"/>
              <a:t>정책</a:t>
            </a:r>
            <a:r>
              <a:rPr lang="en-US" altLang="ko-KR" dirty="0"/>
              <a:t>6 : </a:t>
            </a:r>
            <a:r>
              <a:rPr lang="ko-KR" altLang="en-US" b="1" dirty="0"/>
              <a:t>지역사회안전국 신설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2218D702-E126-D534-69E2-4D6925AB1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014" y="2159925"/>
            <a:ext cx="6902377" cy="3881437"/>
          </a:xfrm>
        </p:spPr>
      </p:pic>
    </p:spTree>
    <p:extLst>
      <p:ext uri="{BB962C8B-B14F-4D97-AF65-F5344CB8AC3E}">
        <p14:creationId xmlns:p14="http://schemas.microsoft.com/office/powerpoint/2010/main" val="4075289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B35DA3-48F0-135E-B208-79D436BF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16" y="655320"/>
            <a:ext cx="8384370" cy="1320800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정책</a:t>
            </a:r>
            <a:r>
              <a:rPr lang="en-US" altLang="ko-KR" dirty="0"/>
              <a:t>7 : </a:t>
            </a:r>
            <a:r>
              <a:rPr lang="ko-KR" altLang="en-US" b="1" dirty="0"/>
              <a:t>증세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en-US" altLang="ko-KR" dirty="0"/>
              <a:t>                   - </a:t>
            </a:r>
            <a:r>
              <a:rPr lang="ko-KR" altLang="en-US" dirty="0"/>
              <a:t>법인세 인상</a:t>
            </a:r>
            <a:r>
              <a:rPr lang="en-US" altLang="ko-KR" dirty="0"/>
              <a:t>, 1% </a:t>
            </a:r>
            <a:r>
              <a:rPr lang="ko-KR" altLang="en-US" dirty="0" err="1"/>
              <a:t>초부자</a:t>
            </a:r>
            <a:r>
              <a:rPr lang="ko-KR" altLang="en-US" dirty="0"/>
              <a:t> 부유세 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9AF299F0-97E6-BF16-BDD5-144422A67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8539" y="2233740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val="2613617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B83AD3-F315-4CED-127F-4EE83A97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63" y="710184"/>
            <a:ext cx="85966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동해안만이 아니라 서해안에서도 </a:t>
            </a:r>
            <a:r>
              <a:rPr lang="en-US" altLang="ko-KR" dirty="0"/>
              <a:t>…</a:t>
            </a:r>
            <a:br>
              <a:rPr lang="en-US" altLang="ko-KR" dirty="0"/>
            </a:br>
            <a:r>
              <a:rPr lang="en-US" altLang="ko-KR" dirty="0"/>
              <a:t>                                    </a:t>
            </a:r>
            <a:r>
              <a:rPr lang="ko-KR" altLang="en-US" b="1" dirty="0"/>
              <a:t>시애틀</a:t>
            </a:r>
            <a:r>
              <a:rPr lang="ko-KR" altLang="en-US" dirty="0"/>
              <a:t>의 </a:t>
            </a:r>
            <a:r>
              <a:rPr lang="ko-KR" altLang="en-US" b="1" dirty="0" err="1"/>
              <a:t>케이티</a:t>
            </a:r>
            <a:r>
              <a:rPr lang="ko-KR" altLang="en-US" b="1" dirty="0"/>
              <a:t> 윌슨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3E103530-2935-E64F-727E-ADD52D7819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1636" y="2513039"/>
            <a:ext cx="4183062" cy="2287612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4B7E4EEF-3970-DFE7-7AC3-12E0146A4D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08981" y="2513039"/>
            <a:ext cx="4184650" cy="3139958"/>
          </a:xfrm>
        </p:spPr>
      </p:pic>
    </p:spTree>
    <p:extLst>
      <p:ext uri="{BB962C8B-B14F-4D97-AF65-F5344CB8AC3E}">
        <p14:creationId xmlns:p14="http://schemas.microsoft.com/office/powerpoint/2010/main" val="2784740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026C21C-0AE5-D5B0-B04B-B1876FA0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18" y="893064"/>
            <a:ext cx="8596668" cy="1320800"/>
          </a:xfrm>
        </p:spPr>
        <p:txBody>
          <a:bodyPr/>
          <a:lstStyle/>
          <a:p>
            <a:r>
              <a:rPr lang="ko-KR" altLang="en-US" dirty="0"/>
              <a:t>윌슨의 기반 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en-US" altLang="ko-KR" dirty="0"/>
              <a:t>                   </a:t>
            </a:r>
            <a:r>
              <a:rPr lang="en-US" altLang="ko-KR" b="1" dirty="0"/>
              <a:t>Transit</a:t>
            </a:r>
            <a:r>
              <a:rPr lang="ko-KR" altLang="en-US" b="1" dirty="0"/>
              <a:t> </a:t>
            </a:r>
            <a:r>
              <a:rPr lang="en-US" altLang="ko-KR" b="1" dirty="0"/>
              <a:t>Riders Union, TRU</a:t>
            </a:r>
            <a:endParaRPr lang="ko-KR" altLang="en-US" b="1" dirty="0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7B37ED93-E381-9A54-3FFD-5402BFA120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2606" y="2705426"/>
            <a:ext cx="4183062" cy="1832784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E166419D-382C-1E61-2333-1DAEE76C46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2436" y="2705426"/>
            <a:ext cx="4184650" cy="2791759"/>
          </a:xfrm>
        </p:spPr>
      </p:pic>
    </p:spTree>
    <p:extLst>
      <p:ext uri="{BB962C8B-B14F-4D97-AF65-F5344CB8AC3E}">
        <p14:creationId xmlns:p14="http://schemas.microsoft.com/office/powerpoint/2010/main" val="3285506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56B83D-B501-C741-A61E-E2E2859F8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251" y="79248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ko-KR" altLang="en-US" dirty="0"/>
              <a:t>출마의 계기 </a:t>
            </a:r>
            <a:r>
              <a:rPr lang="en-US" altLang="ko-KR" dirty="0"/>
              <a:t>: </a:t>
            </a:r>
            <a:br>
              <a:rPr lang="en-US" altLang="ko-KR" dirty="0"/>
            </a:br>
            <a:r>
              <a:rPr lang="en-US" altLang="ko-KR" b="1" dirty="0"/>
              <a:t>                    </a:t>
            </a:r>
            <a:r>
              <a:rPr lang="ko-KR" altLang="en-US" dirty="0"/>
              <a:t>브루스 </a:t>
            </a:r>
            <a:r>
              <a:rPr lang="ko-KR" altLang="en-US" dirty="0" err="1"/>
              <a:t>해럴</a:t>
            </a:r>
            <a:r>
              <a:rPr lang="en-US" altLang="ko-KR" dirty="0"/>
              <a:t>, </a:t>
            </a:r>
            <a:r>
              <a:rPr lang="ko-KR" altLang="en-US" b="1" dirty="0"/>
              <a:t>사회주택 주민투표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871F79DA-0158-DC9C-3149-2FB9D97723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2606" y="2532063"/>
            <a:ext cx="4183062" cy="2353682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C68DD111-93E0-E291-50D8-7EF76B8C04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27269" y="2532063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3327219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99265B-5BD6-839D-1DB6-BA863FB8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999518"/>
            <a:ext cx="8816975" cy="1237488"/>
          </a:xfrm>
        </p:spPr>
        <p:txBody>
          <a:bodyPr>
            <a:noAutofit/>
          </a:bodyPr>
          <a:lstStyle/>
          <a:p>
            <a:r>
              <a:rPr lang="ko-KR" altLang="en-US" sz="3100" dirty="0"/>
              <a:t>시애틀의 독특한 선거제도 </a:t>
            </a:r>
            <a:r>
              <a:rPr lang="en-US" altLang="ko-KR" sz="3100" dirty="0"/>
              <a:t>:</a:t>
            </a:r>
            <a:br>
              <a:rPr lang="en-US" altLang="ko-KR" sz="3100" dirty="0"/>
            </a:br>
            <a:r>
              <a:rPr lang="en-US" altLang="ko-KR" sz="3100" dirty="0"/>
              <a:t>                                        </a:t>
            </a:r>
            <a:r>
              <a:rPr lang="en-US" altLang="ko-KR" sz="3100" b="1" dirty="0"/>
              <a:t>Nonpartisan Primary</a:t>
            </a:r>
            <a:endParaRPr lang="ko-KR" altLang="en-US" sz="3100" b="1" dirty="0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0DA77AEC-AEA6-7F16-D7EA-313613377E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0471" y="2567758"/>
            <a:ext cx="4183062" cy="2792416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8EB66596-9574-7D06-BB14-AD99C9097D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28437" y="2567758"/>
            <a:ext cx="4184650" cy="2353865"/>
          </a:xfrm>
        </p:spPr>
      </p:pic>
    </p:spTree>
    <p:extLst>
      <p:ext uri="{BB962C8B-B14F-4D97-AF65-F5344CB8AC3E}">
        <p14:creationId xmlns:p14="http://schemas.microsoft.com/office/powerpoint/2010/main" val="1557311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AC2453-CA18-D484-3D38-4800D4C4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06" y="1002792"/>
            <a:ext cx="8596668" cy="798576"/>
          </a:xfrm>
        </p:spPr>
        <p:txBody>
          <a:bodyPr/>
          <a:lstStyle/>
          <a:p>
            <a:pPr algn="ctr"/>
            <a:r>
              <a:rPr lang="ko-KR" altLang="en-US" b="1" dirty="0"/>
              <a:t>또 다른 도전 세력 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EEBED655-DDBA-00F2-C3E5-B1C3101C84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1654" y="2307542"/>
            <a:ext cx="4183062" cy="2788027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EF986E04-3BC9-B7D6-B8FC-83C84AB360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73984" y="2306893"/>
            <a:ext cx="4184650" cy="2788676"/>
          </a:xfrm>
        </p:spPr>
      </p:pic>
    </p:spTree>
    <p:extLst>
      <p:ext uri="{BB962C8B-B14F-4D97-AF65-F5344CB8AC3E}">
        <p14:creationId xmlns:p14="http://schemas.microsoft.com/office/powerpoint/2010/main" val="1736294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A66A46-4D50-EFA2-E5A2-B143F238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662" y="637032"/>
            <a:ext cx="8596668" cy="1320800"/>
          </a:xfrm>
        </p:spPr>
        <p:txBody>
          <a:bodyPr>
            <a:normAutofit/>
          </a:bodyPr>
          <a:lstStyle/>
          <a:p>
            <a:r>
              <a:rPr lang="ko-KR" altLang="en-US" dirty="0"/>
              <a:t>정책</a:t>
            </a:r>
            <a:r>
              <a:rPr lang="en-US" altLang="ko-KR" dirty="0"/>
              <a:t>1 : </a:t>
            </a:r>
            <a:r>
              <a:rPr lang="ko-KR" altLang="en-US" b="1" dirty="0"/>
              <a:t>지방채</a:t>
            </a:r>
            <a:r>
              <a:rPr lang="en-US" altLang="ko-KR" b="1" dirty="0"/>
              <a:t> </a:t>
            </a:r>
            <a:r>
              <a:rPr lang="ko-KR" altLang="en-US" b="1" dirty="0"/>
              <a:t>발행</a:t>
            </a:r>
            <a:r>
              <a:rPr lang="ko-KR" altLang="en-US" dirty="0"/>
              <a:t>을</a:t>
            </a:r>
            <a:r>
              <a:rPr lang="en-US" altLang="ko-KR" dirty="0"/>
              <a:t> </a:t>
            </a:r>
            <a:r>
              <a:rPr lang="ko-KR" altLang="en-US" dirty="0"/>
              <a:t>통해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en-US" altLang="ko-KR" dirty="0"/>
              <a:t>                                        </a:t>
            </a:r>
            <a:r>
              <a:rPr lang="ko-KR" altLang="en-US" b="1" dirty="0"/>
              <a:t>사회주택</a:t>
            </a:r>
            <a:r>
              <a:rPr lang="en-US" altLang="ko-KR" b="1" dirty="0"/>
              <a:t> </a:t>
            </a:r>
            <a:r>
              <a:rPr lang="ko-KR" altLang="en-US" dirty="0"/>
              <a:t>공급 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AE39DAB2-75F1-ADE1-AD18-4ED6C691D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2781" y="2114868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val="2635808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A7ADB6-7D65-BE96-D7F5-BA718E3E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94" y="861695"/>
            <a:ext cx="8596668" cy="762000"/>
          </a:xfrm>
        </p:spPr>
        <p:txBody>
          <a:bodyPr/>
          <a:lstStyle/>
          <a:p>
            <a:r>
              <a:rPr lang="ko-KR" altLang="en-US" dirty="0"/>
              <a:t>정책</a:t>
            </a:r>
            <a:r>
              <a:rPr lang="en-US" altLang="ko-KR" dirty="0"/>
              <a:t>2 : </a:t>
            </a:r>
            <a:r>
              <a:rPr lang="ko-KR" altLang="en-US" b="1" dirty="0"/>
              <a:t>노숙자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ko-KR" altLang="en-US" b="1" dirty="0" err="1"/>
              <a:t>아편계</a:t>
            </a:r>
            <a:r>
              <a:rPr lang="ko-KR" altLang="en-US" b="1" dirty="0"/>
              <a:t> 마약중독자 </a:t>
            </a:r>
            <a:r>
              <a:rPr lang="ko-KR" altLang="en-US" dirty="0"/>
              <a:t>대책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E341699A-3F95-6D4F-D4CC-6C92D2510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061" y="2114868"/>
            <a:ext cx="6900332" cy="3881437"/>
          </a:xfrm>
        </p:spPr>
      </p:pic>
    </p:spTree>
    <p:extLst>
      <p:ext uri="{BB962C8B-B14F-4D97-AF65-F5344CB8AC3E}">
        <p14:creationId xmlns:p14="http://schemas.microsoft.com/office/powerpoint/2010/main" val="3423533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E62CDB-5144-6236-E8BB-1C5E1AEEE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934" y="989711"/>
            <a:ext cx="8596668" cy="835152"/>
          </a:xfrm>
        </p:spPr>
        <p:txBody>
          <a:bodyPr/>
          <a:lstStyle/>
          <a:p>
            <a:pPr algn="ctr"/>
            <a:r>
              <a:rPr lang="ko-KR" altLang="en-US" dirty="0"/>
              <a:t>정책</a:t>
            </a:r>
            <a:r>
              <a:rPr lang="en-US" altLang="ko-KR" dirty="0"/>
              <a:t>3 : </a:t>
            </a:r>
            <a:r>
              <a:rPr lang="ko-KR" altLang="en-US" b="1" dirty="0"/>
              <a:t>교통 양식의 변화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9488B5F-AC4F-AE2C-CF01-E19526FA4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3468" y="2078292"/>
            <a:ext cx="6376077" cy="3881437"/>
          </a:xfrm>
        </p:spPr>
      </p:pic>
    </p:spTree>
    <p:extLst>
      <p:ext uri="{BB962C8B-B14F-4D97-AF65-F5344CB8AC3E}">
        <p14:creationId xmlns:p14="http://schemas.microsoft.com/office/powerpoint/2010/main" val="390952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DDD930-4679-E74A-AFAA-A10E879C2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31" y="1258824"/>
            <a:ext cx="8596668" cy="816864"/>
          </a:xfrm>
        </p:spPr>
        <p:txBody>
          <a:bodyPr/>
          <a:lstStyle/>
          <a:p>
            <a:pPr algn="ctr"/>
            <a:r>
              <a:rPr lang="ko-KR" altLang="en-US" dirty="0"/>
              <a:t>정책</a:t>
            </a:r>
            <a:r>
              <a:rPr lang="en-US" altLang="ko-KR" dirty="0"/>
              <a:t>4 : </a:t>
            </a:r>
            <a:r>
              <a:rPr lang="ko-KR" altLang="en-US" b="1" dirty="0"/>
              <a:t>부자 증세 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7865FBBB-2394-340A-A64D-5E30DFCD47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7903" y="2659198"/>
            <a:ext cx="4183062" cy="2352972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D85472BD-B73A-9D62-DA6C-DF01DE6CB1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28437" y="2659198"/>
            <a:ext cx="4184650" cy="2353865"/>
          </a:xfrm>
        </p:spPr>
      </p:pic>
    </p:spTree>
    <p:extLst>
      <p:ext uri="{BB962C8B-B14F-4D97-AF65-F5344CB8AC3E}">
        <p14:creationId xmlns:p14="http://schemas.microsoft.com/office/powerpoint/2010/main" val="3147913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AF5D92-B332-61DE-411A-BA5906AFF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94" y="1002792"/>
            <a:ext cx="8596668" cy="890016"/>
          </a:xfrm>
        </p:spPr>
        <p:txBody>
          <a:bodyPr/>
          <a:lstStyle/>
          <a:p>
            <a:pPr algn="ctr"/>
            <a:r>
              <a:rPr lang="en-US" altLang="ko-KR" b="1" dirty="0"/>
              <a:t>Sewer Socialism </a:t>
            </a:r>
            <a:r>
              <a:rPr lang="en-US" altLang="ko-KR" dirty="0"/>
              <a:t>(</a:t>
            </a:r>
            <a:r>
              <a:rPr lang="ko-KR" altLang="en-US" dirty="0"/>
              <a:t>밀워키</a:t>
            </a:r>
            <a:r>
              <a:rPr lang="en-US" altLang="ko-KR" dirty="0"/>
              <a:t>)</a:t>
            </a:r>
            <a:r>
              <a:rPr lang="ko-KR" altLang="en-US" dirty="0"/>
              <a:t>의 부활인가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AE3D92A3-DEB7-1AAC-026D-F1E67A7EDE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10051" y="2229430"/>
            <a:ext cx="3378222" cy="3881437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6544480A-1185-2E60-99DB-6087AA53F0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4528" y="2252067"/>
            <a:ext cx="4184650" cy="2353865"/>
          </a:xfrm>
        </p:spPr>
      </p:pic>
    </p:spTree>
    <p:extLst>
      <p:ext uri="{BB962C8B-B14F-4D97-AF65-F5344CB8AC3E}">
        <p14:creationId xmlns:p14="http://schemas.microsoft.com/office/powerpoint/2010/main" val="1617213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553978-F15C-E7F1-2416-63DA9EDB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550" y="856488"/>
            <a:ext cx="8596668" cy="807720"/>
          </a:xfrm>
        </p:spPr>
        <p:txBody>
          <a:bodyPr/>
          <a:lstStyle/>
          <a:p>
            <a:pPr algn="ctr"/>
            <a:r>
              <a:rPr lang="ko-KR" altLang="en-US" b="1" dirty="0"/>
              <a:t>지방자치 사회주의 </a:t>
            </a:r>
            <a:r>
              <a:rPr lang="ko-KR" altLang="en-US" dirty="0"/>
              <a:t>시대의 부활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ABA42E59-AE60-D856-7CC6-F0E7DD9525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00633" y="2120075"/>
            <a:ext cx="2538459" cy="3881437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E03ED177-B7A1-0EEE-0204-3C527142F2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44856" y="2041716"/>
            <a:ext cx="3000835" cy="3881437"/>
          </a:xfrm>
        </p:spPr>
      </p:pic>
    </p:spTree>
    <p:extLst>
      <p:ext uri="{BB962C8B-B14F-4D97-AF65-F5344CB8AC3E}">
        <p14:creationId xmlns:p14="http://schemas.microsoft.com/office/powerpoint/2010/main" val="2632235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5D0FBA27-509E-A02C-0B5C-83D4C4B6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46" y="847344"/>
            <a:ext cx="8596668" cy="734568"/>
          </a:xfrm>
        </p:spPr>
        <p:txBody>
          <a:bodyPr/>
          <a:lstStyle/>
          <a:p>
            <a:pPr algn="ctr"/>
            <a:r>
              <a:rPr lang="en-US" altLang="ko-KR" b="1" dirty="0"/>
              <a:t>‘</a:t>
            </a:r>
            <a:r>
              <a:rPr lang="ko-KR" altLang="en-US" b="1" dirty="0"/>
              <a:t>보편적 기본서비스</a:t>
            </a:r>
            <a:r>
              <a:rPr lang="en-US" altLang="ko-KR" b="1" dirty="0"/>
              <a:t>’</a:t>
            </a:r>
            <a:r>
              <a:rPr lang="ko-KR" altLang="en-US" dirty="0"/>
              <a:t>라는 대안</a:t>
            </a: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0DAEB752-ED10-0DFA-F958-87606A6AA4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7943" y="2023428"/>
            <a:ext cx="4183062" cy="2352972"/>
          </a:xfrm>
          <a:ln>
            <a:solidFill>
              <a:schemeClr val="accent1"/>
            </a:solidFill>
          </a:ln>
          <a:effectLst/>
        </p:spPr>
      </p:pic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FE6B1C17-2B4B-F5EC-A010-C9E66B4B85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023428"/>
            <a:ext cx="2737261" cy="3881437"/>
          </a:xfrm>
        </p:spPr>
      </p:pic>
    </p:spTree>
    <p:extLst>
      <p:ext uri="{BB962C8B-B14F-4D97-AF65-F5344CB8AC3E}">
        <p14:creationId xmlns:p14="http://schemas.microsoft.com/office/powerpoint/2010/main" val="3494556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EDA490-5B13-EA6B-CD9F-6ED9EB9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790" y="792480"/>
            <a:ext cx="8596668" cy="917448"/>
          </a:xfrm>
        </p:spPr>
        <p:txBody>
          <a:bodyPr/>
          <a:lstStyle/>
          <a:p>
            <a:pPr algn="ctr"/>
            <a:r>
              <a:rPr lang="ko-KR" altLang="en-US" dirty="0"/>
              <a:t>생각할 거리 </a:t>
            </a:r>
            <a:r>
              <a:rPr lang="en-US" altLang="ko-KR" dirty="0"/>
              <a:t>1 : </a:t>
            </a:r>
            <a:r>
              <a:rPr lang="ko-KR" altLang="en-US" b="1" dirty="0"/>
              <a:t>뿌리 없이 열매 없다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E6FDC5A3-18D7-EEC9-34D6-E46F4E734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4363" y="1968564"/>
            <a:ext cx="2938256" cy="3881437"/>
          </a:xfrm>
        </p:spPr>
      </p:pic>
    </p:spTree>
    <p:extLst>
      <p:ext uri="{BB962C8B-B14F-4D97-AF65-F5344CB8AC3E}">
        <p14:creationId xmlns:p14="http://schemas.microsoft.com/office/powerpoint/2010/main" val="2460839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B24B78-EA32-4700-D29A-A7C381B3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84" y="944654"/>
            <a:ext cx="8596668" cy="725424"/>
          </a:xfrm>
        </p:spPr>
        <p:txBody>
          <a:bodyPr>
            <a:normAutofit/>
          </a:bodyPr>
          <a:lstStyle/>
          <a:p>
            <a:r>
              <a:rPr lang="ko-KR" altLang="en-US" sz="3200" dirty="0"/>
              <a:t>생각할 거리</a:t>
            </a:r>
            <a:r>
              <a:rPr lang="en-US" altLang="ko-KR" sz="3200" dirty="0"/>
              <a:t>2 : </a:t>
            </a:r>
            <a:r>
              <a:rPr lang="ko-KR" altLang="en-US" sz="3200" b="1" dirty="0"/>
              <a:t>사회 변화 없이 정치 변화 없다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3933CAB-7842-4242-5B91-08C06F2E0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541" y="1959420"/>
            <a:ext cx="5822155" cy="3881437"/>
          </a:xfrm>
        </p:spPr>
      </p:pic>
    </p:spTree>
    <p:extLst>
      <p:ext uri="{BB962C8B-B14F-4D97-AF65-F5344CB8AC3E}">
        <p14:creationId xmlns:p14="http://schemas.microsoft.com/office/powerpoint/2010/main" val="3232704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112BDF-E4AE-6045-3252-94786B9C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22" y="660527"/>
            <a:ext cx="7844874" cy="1320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생각할 거리</a:t>
            </a:r>
            <a:r>
              <a:rPr lang="en-US" altLang="ko-KR" dirty="0"/>
              <a:t>3 : </a:t>
            </a:r>
            <a:r>
              <a:rPr lang="ko-KR" altLang="en-US" b="1" dirty="0" err="1"/>
              <a:t>반극우연합의</a:t>
            </a:r>
            <a:r>
              <a:rPr lang="ko-KR" altLang="en-US" b="1" dirty="0"/>
              <a:t> 중심 이동</a:t>
            </a:r>
            <a:br>
              <a:rPr lang="en-US" altLang="ko-KR" dirty="0"/>
            </a:br>
            <a:r>
              <a:rPr lang="en-US" altLang="ko-KR" dirty="0"/>
              <a:t>                      - </a:t>
            </a:r>
            <a:r>
              <a:rPr lang="ko-KR" altLang="en-US" dirty="0" err="1"/>
              <a:t>리버럴에서</a:t>
            </a:r>
            <a:r>
              <a:rPr lang="ko-KR" altLang="en-US" dirty="0"/>
              <a:t> 좌파로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2BF62A08-D906-6A62-6442-4DA2E005A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018" y="2366550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1073250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BDEDBEF-774E-1107-9389-38F672766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91" y="576072"/>
            <a:ext cx="8596668" cy="155448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/>
              <a:t>2025</a:t>
            </a:r>
            <a:r>
              <a:rPr lang="ko-KR" altLang="en-US" dirty="0"/>
              <a:t>년 미국 뉴욕</a:t>
            </a:r>
            <a:r>
              <a:rPr lang="en-US" altLang="ko-KR" dirty="0"/>
              <a:t>, </a:t>
            </a:r>
            <a:r>
              <a:rPr lang="ko-KR" altLang="en-US" dirty="0"/>
              <a:t>시애틀 시장 선거 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ko-KR" altLang="en-US" b="1" dirty="0"/>
              <a:t>조란 </a:t>
            </a:r>
            <a:r>
              <a:rPr lang="ko-KR" altLang="en-US" b="1" dirty="0" err="1"/>
              <a:t>맘다니</a:t>
            </a:r>
            <a:r>
              <a:rPr lang="ko-KR" altLang="en-US" b="1" dirty="0"/>
              <a:t> </a:t>
            </a:r>
            <a:r>
              <a:rPr lang="en-US" altLang="ko-KR" dirty="0"/>
              <a:t>/ </a:t>
            </a:r>
            <a:r>
              <a:rPr lang="ko-KR" altLang="en-US" b="1" dirty="0" err="1"/>
              <a:t>케이티</a:t>
            </a:r>
            <a:r>
              <a:rPr lang="ko-KR" altLang="en-US" b="1" dirty="0"/>
              <a:t> 윌슨 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303759E7-299B-5374-34E9-A366D26B50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9113" y="2421042"/>
            <a:ext cx="2734056" cy="3531702"/>
          </a:xfr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6A57415A-FED9-359C-637A-B2B6025E28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8709" y="2421042"/>
            <a:ext cx="4184650" cy="2791039"/>
          </a:xfrm>
        </p:spPr>
      </p:pic>
    </p:spTree>
    <p:extLst>
      <p:ext uri="{BB962C8B-B14F-4D97-AF65-F5344CB8AC3E}">
        <p14:creationId xmlns:p14="http://schemas.microsoft.com/office/powerpoint/2010/main" val="1496256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CBC315-3CCD-EC64-857A-E2150290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860" y="819912"/>
            <a:ext cx="8596668" cy="789432"/>
          </a:xfrm>
        </p:spPr>
        <p:txBody>
          <a:bodyPr/>
          <a:lstStyle/>
          <a:p>
            <a:pPr algn="ctr"/>
            <a:r>
              <a:rPr lang="ko-KR" altLang="en-US" dirty="0"/>
              <a:t>생각할 거리</a:t>
            </a:r>
            <a:r>
              <a:rPr lang="en-US" altLang="ko-KR" dirty="0"/>
              <a:t>4 : </a:t>
            </a:r>
            <a:r>
              <a:rPr lang="ko-KR" altLang="en-US" b="1" dirty="0"/>
              <a:t>재정의 족쇄를 풀기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F07C39C6-65F9-AC0A-5444-85BEB6F46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0476" y="1941132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2734161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4D9A8C-73E1-0D24-5C5D-0803F725D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102" y="554736"/>
            <a:ext cx="7625418" cy="148437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미국</a:t>
            </a:r>
            <a:r>
              <a:rPr lang="en-US" altLang="ko-KR" dirty="0"/>
              <a:t>, </a:t>
            </a:r>
            <a:r>
              <a:rPr lang="ko-KR" altLang="en-US" dirty="0"/>
              <a:t>서유럽과 한국의 분기점 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en-US" altLang="ko-KR" dirty="0"/>
              <a:t>                                   </a:t>
            </a:r>
            <a:r>
              <a:rPr lang="en-US" altLang="ko-KR" b="1" dirty="0"/>
              <a:t>2008</a:t>
            </a:r>
            <a:r>
              <a:rPr lang="ko-KR" altLang="en-US" b="1" dirty="0"/>
              <a:t>년 금융위기</a:t>
            </a: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6D4BB207-1044-D8DA-3665-7108E9A00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7011" y="2354802"/>
            <a:ext cx="5181600" cy="3456432"/>
          </a:xfrm>
        </p:spPr>
      </p:pic>
    </p:spTree>
    <p:extLst>
      <p:ext uri="{BB962C8B-B14F-4D97-AF65-F5344CB8AC3E}">
        <p14:creationId xmlns:p14="http://schemas.microsoft.com/office/powerpoint/2010/main" val="4063560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792D5C6B-8A1D-BEAD-7750-7D70EC3B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39" y="810768"/>
            <a:ext cx="8852171" cy="150266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   2010</a:t>
            </a:r>
            <a:r>
              <a:rPr lang="ko-KR" altLang="en-US" dirty="0"/>
              <a:t>년대 미국 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en-US" altLang="ko-KR" dirty="0"/>
              <a:t>                      </a:t>
            </a:r>
            <a:r>
              <a:rPr lang="en-US" altLang="ko-KR" b="1" dirty="0"/>
              <a:t>‘</a:t>
            </a:r>
            <a:r>
              <a:rPr lang="ko-KR" altLang="en-US" b="1" dirty="0" err="1"/>
              <a:t>밀레니얼</a:t>
            </a:r>
            <a:r>
              <a:rPr lang="ko-KR" altLang="en-US" b="1" dirty="0"/>
              <a:t> 사회주의</a:t>
            </a:r>
            <a:r>
              <a:rPr lang="en-US" altLang="ko-KR" b="1" dirty="0"/>
              <a:t>’ </a:t>
            </a:r>
            <a:r>
              <a:rPr lang="ko-KR" altLang="en-US" b="1" dirty="0"/>
              <a:t>세대</a:t>
            </a:r>
            <a:r>
              <a:rPr lang="ko-KR" altLang="en-US" dirty="0"/>
              <a:t>의 등장</a:t>
            </a: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1033124D-A573-6A58-638B-679B9E8CAD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3039" y="2706952"/>
            <a:ext cx="4183062" cy="2788708"/>
          </a:xfrm>
        </p:spPr>
      </p:pic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1B6488C8-780C-F4A0-0997-45C6D584E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19120" y="2706952"/>
            <a:ext cx="4184650" cy="2269153"/>
          </a:xfrm>
        </p:spPr>
      </p:pic>
    </p:spTree>
    <p:extLst>
      <p:ext uri="{BB962C8B-B14F-4D97-AF65-F5344CB8AC3E}">
        <p14:creationId xmlns:p14="http://schemas.microsoft.com/office/powerpoint/2010/main" val="209865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E1F67DC6-F411-FA96-84D7-FA5AEBE36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58" y="527304"/>
            <a:ext cx="85966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ko-KR" dirty="0"/>
              <a:t>‘</a:t>
            </a:r>
            <a:r>
              <a:rPr lang="ko-KR" altLang="en-US" dirty="0" err="1"/>
              <a:t>밀레니얼</a:t>
            </a:r>
            <a:r>
              <a:rPr lang="ko-KR" altLang="en-US" dirty="0"/>
              <a:t> 사회주의</a:t>
            </a:r>
            <a:r>
              <a:rPr lang="en-US" altLang="ko-KR" dirty="0"/>
              <a:t>’ </a:t>
            </a:r>
            <a:r>
              <a:rPr lang="ko-KR" altLang="en-US" dirty="0"/>
              <a:t>세대가 발견한 조직 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en-US" altLang="ko-KR" dirty="0"/>
              <a:t>        </a:t>
            </a:r>
            <a:r>
              <a:rPr lang="en-US" altLang="ko-KR" b="1" dirty="0">
                <a:solidFill>
                  <a:srgbClr val="FF0000"/>
                </a:solidFill>
              </a:rPr>
              <a:t>Democratic Socialists of America, DSA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B67C4937-D3A8-8C69-8651-8416937F8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602" y="2270316"/>
            <a:ext cx="6162369" cy="3881437"/>
          </a:xfrm>
        </p:spPr>
      </p:pic>
    </p:spTree>
    <p:extLst>
      <p:ext uri="{BB962C8B-B14F-4D97-AF65-F5344CB8AC3E}">
        <p14:creationId xmlns:p14="http://schemas.microsoft.com/office/powerpoint/2010/main" val="1623177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5B2E81A1-CECD-CFFA-9A90-2232C6EE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24" y="796914"/>
            <a:ext cx="8596668" cy="854266"/>
          </a:xfrm>
        </p:spPr>
        <p:txBody>
          <a:bodyPr/>
          <a:lstStyle/>
          <a:p>
            <a:pPr algn="ctr"/>
            <a:r>
              <a:rPr lang="en-US" altLang="ko-KR" dirty="0"/>
              <a:t>DSA</a:t>
            </a:r>
            <a:r>
              <a:rPr lang="ko-KR" altLang="en-US" dirty="0"/>
              <a:t>의 뿌리 </a:t>
            </a:r>
            <a:r>
              <a:rPr lang="en-US" altLang="ko-KR" dirty="0"/>
              <a:t>: </a:t>
            </a:r>
            <a:r>
              <a:rPr lang="ko-KR" altLang="en-US" b="1" dirty="0">
                <a:solidFill>
                  <a:srgbClr val="FF0000"/>
                </a:solidFill>
              </a:rPr>
              <a:t>미국 사회당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4103A279-6A9E-65F1-499B-7CA752BB4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6625" y="5227573"/>
            <a:ext cx="1463040" cy="551739"/>
          </a:xfrm>
        </p:spPr>
        <p:txBody>
          <a:bodyPr/>
          <a:lstStyle/>
          <a:p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유진</a:t>
            </a:r>
            <a:r>
              <a:rPr lang="en-US" altLang="ko-KR" sz="2000" dirty="0">
                <a:solidFill>
                  <a:srgbClr val="92D050"/>
                </a:solidFill>
                <a:latin typeface="+mj-ea"/>
                <a:ea typeface="+mj-ea"/>
              </a:rPr>
              <a:t> </a:t>
            </a:r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뎁스</a:t>
            </a:r>
            <a:endParaRPr lang="ko-KR" altLang="en-US" sz="2000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3FE46696-75F7-1085-35E9-22E76067CD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30205" y="2111479"/>
            <a:ext cx="4184650" cy="3207534"/>
          </a:xfrm>
        </p:spPr>
      </p:pic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97B858D2-8E9D-A6B7-949F-6101EA5F2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3237" y="4683928"/>
            <a:ext cx="3657855" cy="466534"/>
          </a:xfrm>
        </p:spPr>
        <p:txBody>
          <a:bodyPr/>
          <a:lstStyle/>
          <a:p>
            <a:r>
              <a:rPr lang="en-US" altLang="ko-KR" sz="2000" dirty="0">
                <a:solidFill>
                  <a:srgbClr val="92D050"/>
                </a:solidFill>
                <a:latin typeface="+mj-ea"/>
                <a:ea typeface="+mj-ea"/>
              </a:rPr>
              <a:t>1912</a:t>
            </a:r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년 대선 </a:t>
            </a:r>
            <a:r>
              <a:rPr lang="en-US" altLang="ko-KR" sz="2000" dirty="0">
                <a:solidFill>
                  <a:srgbClr val="92D050"/>
                </a:solidFill>
                <a:latin typeface="+mj-ea"/>
                <a:ea typeface="+mj-ea"/>
              </a:rPr>
              <a:t>: </a:t>
            </a:r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뎁스</a:t>
            </a:r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 </a:t>
            </a:r>
            <a:r>
              <a:rPr lang="en-US" altLang="ko-KR" sz="2000" dirty="0">
                <a:solidFill>
                  <a:srgbClr val="92D050"/>
                </a:solidFill>
                <a:latin typeface="+mj-ea"/>
                <a:ea typeface="+mj-ea"/>
              </a:rPr>
              <a:t>/ </a:t>
            </a:r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자이델</a:t>
            </a:r>
            <a:endParaRPr lang="ko-KR" altLang="en-US" sz="2000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pic>
        <p:nvPicPr>
          <p:cNvPr id="10" name="내용 개체 틀 9">
            <a:extLst>
              <a:ext uri="{FF2B5EF4-FFF2-40B4-BE49-F238E27FC236}">
                <a16:creationId xmlns:a16="http://schemas.microsoft.com/office/drawing/2014/main" id="{8F22189B-C31E-9437-F30B-E0961DFF11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531042" y="1970923"/>
            <a:ext cx="4186237" cy="2790824"/>
          </a:xfrm>
        </p:spPr>
      </p:pic>
    </p:spTree>
    <p:extLst>
      <p:ext uri="{BB962C8B-B14F-4D97-AF65-F5344CB8AC3E}">
        <p14:creationId xmlns:p14="http://schemas.microsoft.com/office/powerpoint/2010/main" val="87832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C9C095-3B09-8B8A-3132-31D0FA9B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18" y="704294"/>
            <a:ext cx="8596668" cy="13208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dirty="0"/>
              <a:t>사회당의</a:t>
            </a:r>
            <a:r>
              <a:rPr lang="en-US" altLang="ko-KR" dirty="0"/>
              <a:t> </a:t>
            </a:r>
            <a:r>
              <a:rPr lang="ko-KR" altLang="en-US" dirty="0"/>
              <a:t>잔해 위에서 다시 출발하다 </a:t>
            </a:r>
            <a:r>
              <a:rPr lang="en-US" altLang="ko-KR" dirty="0"/>
              <a:t>:</a:t>
            </a:r>
            <a:br>
              <a:rPr lang="en-US" altLang="ko-KR" dirty="0"/>
            </a:br>
            <a:r>
              <a:rPr lang="en-US" altLang="ko-KR" dirty="0"/>
              <a:t>                                        </a:t>
            </a:r>
            <a:r>
              <a:rPr lang="ko-KR" altLang="en-US" b="1" dirty="0"/>
              <a:t>마이클 </a:t>
            </a:r>
            <a:r>
              <a:rPr lang="ko-KR" altLang="en-US" b="1" dirty="0" err="1"/>
              <a:t>해링턴</a:t>
            </a:r>
            <a:r>
              <a:rPr lang="ko-KR" altLang="en-US" b="1" dirty="0"/>
              <a:t> 노선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D69DFE8C-C722-EB6E-4BE8-F8C5A5040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7332" y="5232836"/>
            <a:ext cx="1692021" cy="437898"/>
          </a:xfrm>
        </p:spPr>
        <p:txBody>
          <a:bodyPr/>
          <a:lstStyle/>
          <a:p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노먼 토머스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F5741925-CD00-6CA2-2B6F-FC22CE1AE3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1018" y="2597088"/>
            <a:ext cx="4184650" cy="2635748"/>
          </a:xfrm>
        </p:spPr>
      </p:pic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9DD59C63-FED3-9959-2A93-1C0D1CA84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357" y="5401866"/>
            <a:ext cx="2016950" cy="468564"/>
          </a:xfrm>
        </p:spPr>
        <p:txBody>
          <a:bodyPr/>
          <a:lstStyle/>
          <a:p>
            <a:r>
              <a:rPr lang="ko-KR" altLang="en-US" sz="2000" dirty="0">
                <a:solidFill>
                  <a:srgbClr val="92D050"/>
                </a:solidFill>
                <a:latin typeface="+mj-ea"/>
                <a:ea typeface="+mj-ea"/>
              </a:rPr>
              <a:t>마이클 </a:t>
            </a:r>
            <a:r>
              <a:rPr lang="ko-KR" altLang="en-US" sz="2000" dirty="0" err="1">
                <a:solidFill>
                  <a:srgbClr val="92D050"/>
                </a:solidFill>
                <a:latin typeface="+mj-ea"/>
                <a:ea typeface="+mj-ea"/>
              </a:rPr>
              <a:t>해링턴</a:t>
            </a:r>
            <a:endParaRPr lang="ko-KR" altLang="en-US" sz="2000" dirty="0">
              <a:solidFill>
                <a:srgbClr val="92D050"/>
              </a:solidFill>
              <a:latin typeface="+mj-ea"/>
              <a:ea typeface="+mj-ea"/>
            </a:endParaRPr>
          </a:p>
        </p:txBody>
      </p:sp>
      <p:pic>
        <p:nvPicPr>
          <p:cNvPr id="8" name="내용 개체 틀 7">
            <a:extLst>
              <a:ext uri="{FF2B5EF4-FFF2-40B4-BE49-F238E27FC236}">
                <a16:creationId xmlns:a16="http://schemas.microsoft.com/office/drawing/2014/main" id="{D8EE29B0-9CAF-D4A9-B01A-5AC331BED8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98834" y="2597088"/>
            <a:ext cx="4186237" cy="2804778"/>
          </a:xfrm>
        </p:spPr>
      </p:pic>
    </p:spTree>
    <p:extLst>
      <p:ext uri="{BB962C8B-B14F-4D97-AF65-F5344CB8AC3E}">
        <p14:creationId xmlns:p14="http://schemas.microsoft.com/office/powerpoint/2010/main" val="2618077120"/>
      </p:ext>
    </p:extLst>
  </p:cSld>
  <p:clrMapOvr>
    <a:masterClrMapping/>
  </p:clrMapOvr>
</p:sld>
</file>

<file path=ppt/theme/theme1.xml><?xml version="1.0" encoding="utf-8"?>
<a:theme xmlns:a="http://schemas.openxmlformats.org/drawingml/2006/main" name="패싯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</TotalTime>
  <Words>391</Words>
  <Application>Microsoft Office PowerPoint</Application>
  <PresentationFormat>와이드스크린</PresentationFormat>
  <Paragraphs>50</Paragraphs>
  <Slides>40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5" baseType="lpstr">
      <vt:lpstr>맑은 고딕</vt:lpstr>
      <vt:lpstr>Arial</vt:lpstr>
      <vt:lpstr>Trebuchet MS</vt:lpstr>
      <vt:lpstr>Wingdings 3</vt:lpstr>
      <vt:lpstr>패싯</vt:lpstr>
      <vt:lpstr>미국 뉴욕, 시애틀 시장선거를  통해 본 진보정책 동향</vt:lpstr>
      <vt:lpstr>2010년대 이후 각 국의 정치 지형 :               극중 현상유지 세력 vs 극우 도전세력</vt:lpstr>
      <vt:lpstr>또 다른 도전 세력 </vt:lpstr>
      <vt:lpstr>2025년 미국 뉴욕, 시애틀 시장 선거 : 조란 맘다니 / 케이티 윌슨 </vt:lpstr>
      <vt:lpstr>미국, 서유럽과 한국의 분기점 :                                    2008년 금융위기</vt:lpstr>
      <vt:lpstr>   2010년대 미국 :                       ‘밀레니얼 사회주의’ 세대의 등장</vt:lpstr>
      <vt:lpstr>‘밀레니얼 사회주의’ 세대가 발견한 조직 :         Democratic Socialists of America, DSA</vt:lpstr>
      <vt:lpstr>DSA의 뿌리 : 미국 사회당</vt:lpstr>
      <vt:lpstr>사회당의 잔해 위에서 다시 출발하다 :                                         마이클 해링턴 노선</vt:lpstr>
      <vt:lpstr>DSA의 정치 전략 :                           ‘선거는 민주당을 통해’</vt:lpstr>
      <vt:lpstr>미국의 양당 중심 정치에서                                          ‘정당’이란?</vt:lpstr>
      <vt:lpstr>샌더스 돌풍 이후                     DSA의 약진과 조란 맘다니의 성장</vt:lpstr>
      <vt:lpstr>‘뉴욕’이라는 공간의 특성 1</vt:lpstr>
      <vt:lpstr>‘뉴욕’이라는 공간의 특성 2</vt:lpstr>
      <vt:lpstr>맘다니 바람의 배경이 된                                  뉴욕 민주당의 구태 정치</vt:lpstr>
      <vt:lpstr>맘다니 바람의 진원 :                            호별 방문 선거운동 canvass</vt:lpstr>
      <vt:lpstr>민주당 예비경선과 정치제도 개혁 :                          브래드 랜더, 즉석결선투표제</vt:lpstr>
      <vt:lpstr>선거운동의 기본 컨셉 :                                    affordability</vt:lpstr>
      <vt:lpstr>정책1 : 임대료 동결 / 공공주택 20만호 공급</vt:lpstr>
      <vt:lpstr>정책2 : 무상 어린이 돌봄</vt:lpstr>
      <vt:lpstr>정책3 : 시영 식료품점</vt:lpstr>
      <vt:lpstr>정책4 : 무상 공공 버스 </vt:lpstr>
      <vt:lpstr>정책5 : 녹색학교계획</vt:lpstr>
      <vt:lpstr>정책6 : 지역사회안전국 신설</vt:lpstr>
      <vt:lpstr>정책7 : 증세                     - 법인세 인상, 1% 초부자 부유세 </vt:lpstr>
      <vt:lpstr>동해안만이 아니라 서해안에서도 …                                     시애틀의 케이티 윌슨</vt:lpstr>
      <vt:lpstr>윌슨의 기반 :                    Transit Riders Union, TRU</vt:lpstr>
      <vt:lpstr>출마의 계기 :                      브루스 해럴, 사회주택 주민투표</vt:lpstr>
      <vt:lpstr>시애틀의 독특한 선거제도 :                                         Nonpartisan Primary</vt:lpstr>
      <vt:lpstr>정책1 : 지방채 발행을 통해                                          사회주택 공급 </vt:lpstr>
      <vt:lpstr>정책2 : 노숙자 / 아편계 마약중독자 대책</vt:lpstr>
      <vt:lpstr>정책3 : 교통 양식의 변화</vt:lpstr>
      <vt:lpstr>정책4 : 부자 증세 </vt:lpstr>
      <vt:lpstr>Sewer Socialism (밀워키)의 부활인가?</vt:lpstr>
      <vt:lpstr>지방자치 사회주의 시대의 부활?</vt:lpstr>
      <vt:lpstr>‘보편적 기본서비스’라는 대안</vt:lpstr>
      <vt:lpstr>생각할 거리 1 : 뿌리 없이 열매 없다</vt:lpstr>
      <vt:lpstr>생각할 거리2 : 사회 변화 없이 정치 변화 없다</vt:lpstr>
      <vt:lpstr>생각할 거리3 : 반극우연합의 중심 이동                       - 리버럴에서 좌파로</vt:lpstr>
      <vt:lpstr>생각할 거리4 : 재정의 족쇄를 풀기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미국 뉴욕, 시애틀 시장선거를  통해 본 진보정책 동향</dc:title>
  <dc:creator>user</dc:creator>
  <cp:lastModifiedBy>user</cp:lastModifiedBy>
  <cp:revision>51</cp:revision>
  <dcterms:created xsi:type="dcterms:W3CDTF">2026-03-21T10:25:27Z</dcterms:created>
  <dcterms:modified xsi:type="dcterms:W3CDTF">2026-03-21T13:28:31Z</dcterms:modified>
</cp:coreProperties>
</file>